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66" r:id="rId4"/>
    <p:sldId id="259" r:id="rId5"/>
    <p:sldId id="260" r:id="rId6"/>
    <p:sldId id="261" r:id="rId7"/>
    <p:sldId id="262" r:id="rId8"/>
    <p:sldId id="263" r:id="rId9"/>
  </p:sldIdLst>
  <p:sldSz cx="14630400" cy="8229600"/>
  <p:notesSz cx="8229600" cy="14630400"/>
  <p:embeddedFontLst>
    <p:embeddedFont>
      <p:font typeface="Inter"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10"/>
  </p:normalViewPr>
  <p:slideViewPr>
    <p:cSldViewPr snapToGrid="0" snapToObjects="1">
      <p:cViewPr varScale="1">
        <p:scale>
          <a:sx n="88" d="100"/>
          <a:sy n="88" d="100"/>
        </p:scale>
        <p:origin x="762" y="96"/>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111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Sasi </a:t>
            </a:r>
            <a:r>
              <a:rPr lang="en-US" dirty="0" err="1"/>
              <a:t>Rokkam</a:t>
            </a:r>
            <a:r>
              <a:rPr lang="en-US" dirty="0"/>
              <a:t>. I’m excited to share insights from the data analysis I did for our retail online business. This presentation shows key findings and visuals about revenue trends, top-performing regions, and customers to help with better decision-making.</a:t>
            </a:r>
          </a:p>
          <a:p>
            <a:r>
              <a:rPr lang="en-US" dirty="0"/>
              <a:t>Before we look at the insights, I’d like to mention the steps I took to prepare the data. I made sure the data was accurate by fixing missing values, removing duplicates, and keeping everything in a consistent format. This helped ensure the analysis is reliable and the visuals are clear.</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structure this presentation, I’ll address four key questions that cover revenue trends, top-performing countries and customers, and product demand by region. Each analysis is supported by data-driven visualizations."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first analysis focuses on the revenue trends for 2011. This line graph shows monthly revenue. We see peaks during September to November, likely due to holiday shopping, and dips during December to April. Understanding these seasonal trends can guide future forecasting</a:t>
            </a:r>
            <a:endParaRPr lang="en-IN" dirty="0"/>
          </a:p>
        </p:txBody>
      </p:sp>
    </p:spTree>
    <p:extLst>
      <p:ext uri="{BB962C8B-B14F-4D97-AF65-F5344CB8AC3E}">
        <p14:creationId xmlns:p14="http://schemas.microsoft.com/office/powerpoint/2010/main" val="1087241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bar chart highlights the top 10 revenue-generating countries, excluding the United Kingdom. The second visual compares revenue to the quantity sold. We observe that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Netherlands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leads in revenue, also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Netherlands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shows higher quantity sold, indicating potential pricing differences or customer behaviors."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"Here, we see the top 10 customers ranked by revenue. The largest contributor customer ID is 14646 , significantly outperforms others. Focusing on personalized experiences and loyalty programs for these customers could strengthen relationships and sustain revenue growth."</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map visualizes product demand across all regions, excluding the United Kingdom. High-demand areas like  Netherlands and Republic of Ireland indicate opportunities for expansion. This data will help prioritize regions for targeted marketing and operations."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I recommend capitalizing on seasonal trends to implement targeted promotions, concentrating efforts on high-revenue countries to foster international growth, enhancing customer retention through loyalty programs, and prioritizing regions with high demand for expansion.</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"Thank you for your time. I’m happy to answer any questions or discuss these insights further."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Picture Placeholder 11">
            <a:extLst>
              <a:ext uri="{FF2B5EF4-FFF2-40B4-BE49-F238E27FC236}">
                <a16:creationId xmlns:a16="http://schemas.microsoft.com/office/drawing/2014/main" id="{7AAB75F7-0AFA-36E5-EED2-0AD46A512FF7}"/>
              </a:ext>
            </a:extLst>
          </p:cNvPr>
          <p:cNvSpPr>
            <a:spLocks noGrp="1"/>
          </p:cNvSpPr>
          <p:nvPr>
            <p:ph type="pic" sz="quarter" idx="10"/>
          </p:nvPr>
        </p:nvSpPr>
        <p:spPr>
          <a:xfrm>
            <a:off x="1796794" y="2169268"/>
            <a:ext cx="3536981" cy="2321953"/>
          </a:xfrm>
          <a:custGeom>
            <a:avLst/>
            <a:gdLst>
              <a:gd name="connsiteX0" fmla="*/ 0 w 2300288"/>
              <a:gd name="connsiteY0" fmla="*/ 0 h 1934961"/>
              <a:gd name="connsiteX1" fmla="*/ 2300288 w 2300288"/>
              <a:gd name="connsiteY1" fmla="*/ 0 h 1934961"/>
              <a:gd name="connsiteX2" fmla="*/ 2300288 w 2300288"/>
              <a:gd name="connsiteY2" fmla="*/ 1934961 h 1934961"/>
              <a:gd name="connsiteX3" fmla="*/ 0 w 2300288"/>
              <a:gd name="connsiteY3" fmla="*/ 1934961 h 1934961"/>
            </a:gdLst>
            <a:ahLst/>
            <a:cxnLst>
              <a:cxn ang="0">
                <a:pos x="connsiteX0" y="connsiteY0"/>
              </a:cxn>
              <a:cxn ang="0">
                <a:pos x="connsiteX1" y="connsiteY1"/>
              </a:cxn>
              <a:cxn ang="0">
                <a:pos x="connsiteX2" y="connsiteY2"/>
              </a:cxn>
              <a:cxn ang="0">
                <a:pos x="connsiteX3" y="connsiteY3"/>
              </a:cxn>
            </a:cxnLst>
            <a:rect l="l" t="t" r="r" b="b"/>
            <a:pathLst>
              <a:path w="2300288" h="1934961">
                <a:moveTo>
                  <a:pt x="0" y="0"/>
                </a:moveTo>
                <a:lnTo>
                  <a:pt x="2300288" y="0"/>
                </a:lnTo>
                <a:lnTo>
                  <a:pt x="2300288" y="1934961"/>
                </a:lnTo>
                <a:lnTo>
                  <a:pt x="0" y="1934961"/>
                </a:lnTo>
                <a:close/>
              </a:path>
            </a:pathLst>
          </a:custGeom>
        </p:spPr>
        <p:txBody>
          <a:bodyPr wrap="square">
            <a:noAutofit/>
          </a:bodyPr>
          <a:lstStyle/>
          <a:p>
            <a:endParaRPr lang="en-IN"/>
          </a:p>
        </p:txBody>
      </p:sp>
      <p:sp>
        <p:nvSpPr>
          <p:cNvPr id="3" name="Picture Placeholder 14">
            <a:extLst>
              <a:ext uri="{FF2B5EF4-FFF2-40B4-BE49-F238E27FC236}">
                <a16:creationId xmlns:a16="http://schemas.microsoft.com/office/drawing/2014/main" id="{C5653011-0D25-9AA1-CA05-F4869517539E}"/>
              </a:ext>
            </a:extLst>
          </p:cNvPr>
          <p:cNvSpPr>
            <a:spLocks noGrp="1"/>
          </p:cNvSpPr>
          <p:nvPr>
            <p:ph type="pic" sz="quarter" idx="11"/>
          </p:nvPr>
        </p:nvSpPr>
        <p:spPr>
          <a:xfrm>
            <a:off x="5333774" y="2169268"/>
            <a:ext cx="3536981" cy="2321953"/>
          </a:xfrm>
          <a:custGeom>
            <a:avLst/>
            <a:gdLst>
              <a:gd name="connsiteX0" fmla="*/ 0 w 2300288"/>
              <a:gd name="connsiteY0" fmla="*/ 0 h 1934961"/>
              <a:gd name="connsiteX1" fmla="*/ 2300288 w 2300288"/>
              <a:gd name="connsiteY1" fmla="*/ 0 h 1934961"/>
              <a:gd name="connsiteX2" fmla="*/ 2300288 w 2300288"/>
              <a:gd name="connsiteY2" fmla="*/ 1934961 h 1934961"/>
              <a:gd name="connsiteX3" fmla="*/ 0 w 2300288"/>
              <a:gd name="connsiteY3" fmla="*/ 1934961 h 1934961"/>
            </a:gdLst>
            <a:ahLst/>
            <a:cxnLst>
              <a:cxn ang="0">
                <a:pos x="connsiteX0" y="connsiteY0"/>
              </a:cxn>
              <a:cxn ang="0">
                <a:pos x="connsiteX1" y="connsiteY1"/>
              </a:cxn>
              <a:cxn ang="0">
                <a:pos x="connsiteX2" y="connsiteY2"/>
              </a:cxn>
              <a:cxn ang="0">
                <a:pos x="connsiteX3" y="connsiteY3"/>
              </a:cxn>
            </a:cxnLst>
            <a:rect l="l" t="t" r="r" b="b"/>
            <a:pathLst>
              <a:path w="2300288" h="1934961">
                <a:moveTo>
                  <a:pt x="0" y="0"/>
                </a:moveTo>
                <a:lnTo>
                  <a:pt x="2300288" y="0"/>
                </a:lnTo>
                <a:lnTo>
                  <a:pt x="2300288" y="1934961"/>
                </a:lnTo>
                <a:lnTo>
                  <a:pt x="0" y="1934961"/>
                </a:lnTo>
                <a:close/>
              </a:path>
            </a:pathLst>
          </a:custGeom>
        </p:spPr>
        <p:txBody>
          <a:bodyPr wrap="square">
            <a:noAutofit/>
          </a:bodyPr>
          <a:lstStyle/>
          <a:p>
            <a:endParaRPr lang="en-IN"/>
          </a:p>
        </p:txBody>
      </p:sp>
      <p:sp>
        <p:nvSpPr>
          <p:cNvPr id="4" name="Picture Placeholder 17">
            <a:extLst>
              <a:ext uri="{FF2B5EF4-FFF2-40B4-BE49-F238E27FC236}">
                <a16:creationId xmlns:a16="http://schemas.microsoft.com/office/drawing/2014/main" id="{E0BC77A5-D74E-41C6-8779-DB9577357259}"/>
              </a:ext>
            </a:extLst>
          </p:cNvPr>
          <p:cNvSpPr>
            <a:spLocks noGrp="1"/>
          </p:cNvSpPr>
          <p:nvPr>
            <p:ph type="pic" sz="quarter" idx="12"/>
          </p:nvPr>
        </p:nvSpPr>
        <p:spPr>
          <a:xfrm>
            <a:off x="8870755" y="2169268"/>
            <a:ext cx="3536981" cy="2321953"/>
          </a:xfrm>
          <a:custGeom>
            <a:avLst/>
            <a:gdLst>
              <a:gd name="connsiteX0" fmla="*/ 0 w 2300288"/>
              <a:gd name="connsiteY0" fmla="*/ 0 h 1934961"/>
              <a:gd name="connsiteX1" fmla="*/ 2300288 w 2300288"/>
              <a:gd name="connsiteY1" fmla="*/ 0 h 1934961"/>
              <a:gd name="connsiteX2" fmla="*/ 2300288 w 2300288"/>
              <a:gd name="connsiteY2" fmla="*/ 1934961 h 1934961"/>
              <a:gd name="connsiteX3" fmla="*/ 0 w 2300288"/>
              <a:gd name="connsiteY3" fmla="*/ 1934961 h 1934961"/>
            </a:gdLst>
            <a:ahLst/>
            <a:cxnLst>
              <a:cxn ang="0">
                <a:pos x="connsiteX0" y="connsiteY0"/>
              </a:cxn>
              <a:cxn ang="0">
                <a:pos x="connsiteX1" y="connsiteY1"/>
              </a:cxn>
              <a:cxn ang="0">
                <a:pos x="connsiteX2" y="connsiteY2"/>
              </a:cxn>
              <a:cxn ang="0">
                <a:pos x="connsiteX3" y="connsiteY3"/>
              </a:cxn>
            </a:cxnLst>
            <a:rect l="l" t="t" r="r" b="b"/>
            <a:pathLst>
              <a:path w="2300288" h="1934961">
                <a:moveTo>
                  <a:pt x="0" y="0"/>
                </a:moveTo>
                <a:lnTo>
                  <a:pt x="2300288" y="0"/>
                </a:lnTo>
                <a:lnTo>
                  <a:pt x="2300288" y="1934961"/>
                </a:lnTo>
                <a:lnTo>
                  <a:pt x="0" y="1934961"/>
                </a:lnTo>
                <a:close/>
              </a:path>
            </a:pathLst>
          </a:custGeom>
        </p:spPr>
        <p:txBody>
          <a:bodyPr wrap="square">
            <a:noAutofit/>
          </a:bodyPr>
          <a:lstStyle/>
          <a:p>
            <a:endParaRPr lang="en-IN"/>
          </a:p>
        </p:txBody>
      </p:sp>
    </p:spTree>
    <p:extLst>
      <p:ext uri="{BB962C8B-B14F-4D97-AF65-F5344CB8AC3E}">
        <p14:creationId xmlns:p14="http://schemas.microsoft.com/office/powerpoint/2010/main" val="3060241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6488733" y="3793178"/>
            <a:ext cx="8141667" cy="4436421"/>
          </a:xfrm>
          <a:prstGeom prst="rect">
            <a:avLst/>
          </a:prstGeom>
        </p:spPr>
      </p:pic>
      <p:sp>
        <p:nvSpPr>
          <p:cNvPr id="4" name="Text 0"/>
          <p:cNvSpPr/>
          <p:nvPr/>
        </p:nvSpPr>
        <p:spPr>
          <a:xfrm>
            <a:off x="260353" y="838745"/>
            <a:ext cx="8141666" cy="148851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Retail Online Data Analysis and Visual Insights</a:t>
            </a:r>
            <a:endParaRPr lang="en-US" sz="4650" dirty="0"/>
          </a:p>
        </p:txBody>
      </p:sp>
      <p:sp>
        <p:nvSpPr>
          <p:cNvPr id="5" name="Text 1"/>
          <p:cNvSpPr/>
          <p:nvPr/>
        </p:nvSpPr>
        <p:spPr>
          <a:xfrm>
            <a:off x="260353" y="2608955"/>
            <a:ext cx="5024345"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Analysis and Visualizations for Business Insights</a:t>
            </a:r>
            <a:endParaRPr lang="en-US" sz="2300" dirty="0"/>
          </a:p>
        </p:txBody>
      </p:sp>
      <p:sp>
        <p:nvSpPr>
          <p:cNvPr id="6" name="Text 2"/>
          <p:cNvSpPr/>
          <p:nvPr/>
        </p:nvSpPr>
        <p:spPr>
          <a:xfrm>
            <a:off x="188434" y="2983097"/>
            <a:ext cx="6156460"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 Sasi Rokkam</a:t>
            </a:r>
            <a:endParaRPr lang="en-US" sz="1750" dirty="0"/>
          </a:p>
        </p:txBody>
      </p:sp>
      <p:sp>
        <p:nvSpPr>
          <p:cNvPr id="7" name="Text 3"/>
          <p:cNvSpPr/>
          <p:nvPr/>
        </p:nvSpPr>
        <p:spPr>
          <a:xfrm>
            <a:off x="793790" y="5512832"/>
            <a:ext cx="7556421"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9" name="Picture 8" descr="A close-up of a graph&#10;&#10;Description automatically generated">
            <a:extLst>
              <a:ext uri="{FF2B5EF4-FFF2-40B4-BE49-F238E27FC236}">
                <a16:creationId xmlns:a16="http://schemas.microsoft.com/office/drawing/2014/main" id="{767159FB-0809-3EB3-44DC-15A7E3398A14}"/>
              </a:ext>
            </a:extLst>
          </p:cNvPr>
          <p:cNvPicPr>
            <a:picLocks noChangeAspect="1"/>
          </p:cNvPicPr>
          <p:nvPr/>
        </p:nvPicPr>
        <p:blipFill>
          <a:blip r:embed="rId6"/>
          <a:stretch>
            <a:fillRect/>
          </a:stretch>
        </p:blipFill>
        <p:spPr>
          <a:xfrm>
            <a:off x="6488733" y="3793178"/>
            <a:ext cx="8141666" cy="4436422"/>
          </a:xfrm>
          <a:prstGeom prst="rect">
            <a:avLst/>
          </a:prstGeom>
        </p:spPr>
      </p:pic>
      <p:pic>
        <p:nvPicPr>
          <p:cNvPr id="97" name="Audio 96">
            <a:hlinkClick r:id="" action="ppaction://media"/>
            <a:extLst>
              <a:ext uri="{FF2B5EF4-FFF2-40B4-BE49-F238E27FC236}">
                <a16:creationId xmlns:a16="http://schemas.microsoft.com/office/drawing/2014/main" id="{9D86066F-2D1E-A91D-353C-61BFA0C0873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52500" t="-152500" r="-152500" b="-152500"/>
          <a:stretch>
            <a:fillRect/>
          </a:stretch>
        </p:blipFill>
        <p:spPr>
          <a:xfrm>
            <a:off x="12062765" y="5661965"/>
            <a:ext cx="2468880" cy="246888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2507"/>
    </mc:Choice>
    <mc:Fallback>
      <p:transition spd="slow" advTm="42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36771"/>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Overview</a:t>
            </a:r>
            <a:endParaRPr lang="en-US" sz="4650" dirty="0"/>
          </a:p>
        </p:txBody>
      </p:sp>
      <p:sp>
        <p:nvSpPr>
          <p:cNvPr id="3" name="Shape 1"/>
          <p:cNvSpPr/>
          <p:nvPr/>
        </p:nvSpPr>
        <p:spPr>
          <a:xfrm>
            <a:off x="1118711" y="1921193"/>
            <a:ext cx="30480" cy="5471517"/>
          </a:xfrm>
          <a:prstGeom prst="roundRect">
            <a:avLst>
              <a:gd name="adj" fmla="val 312558"/>
            </a:avLst>
          </a:prstGeom>
          <a:solidFill>
            <a:srgbClr val="B2D4E5"/>
          </a:solidFill>
          <a:ln/>
        </p:spPr>
      </p:sp>
      <p:sp>
        <p:nvSpPr>
          <p:cNvPr id="4" name="Shape 2"/>
          <p:cNvSpPr/>
          <p:nvPr/>
        </p:nvSpPr>
        <p:spPr>
          <a:xfrm>
            <a:off x="1358622" y="2416254"/>
            <a:ext cx="793790" cy="30480"/>
          </a:xfrm>
          <a:prstGeom prst="roundRect">
            <a:avLst>
              <a:gd name="adj" fmla="val 312558"/>
            </a:avLst>
          </a:prstGeom>
          <a:solidFill>
            <a:srgbClr val="B2D4E5"/>
          </a:solidFill>
          <a:ln/>
        </p:spPr>
      </p:sp>
      <p:sp>
        <p:nvSpPr>
          <p:cNvPr id="5" name="Shape 3"/>
          <p:cNvSpPr/>
          <p:nvPr/>
        </p:nvSpPr>
        <p:spPr>
          <a:xfrm>
            <a:off x="878800" y="2176343"/>
            <a:ext cx="510302" cy="510302"/>
          </a:xfrm>
          <a:prstGeom prst="roundRect">
            <a:avLst>
              <a:gd name="adj" fmla="val 18669"/>
            </a:avLst>
          </a:prstGeom>
          <a:solidFill>
            <a:srgbClr val="CCEEFF"/>
          </a:solidFill>
          <a:ln w="7620">
            <a:solidFill>
              <a:srgbClr val="B2D4E5"/>
            </a:solidFill>
            <a:prstDash val="solid"/>
          </a:ln>
        </p:spPr>
      </p:sp>
      <p:sp>
        <p:nvSpPr>
          <p:cNvPr id="6" name="Text 4"/>
          <p:cNvSpPr/>
          <p:nvPr/>
        </p:nvSpPr>
        <p:spPr>
          <a:xfrm>
            <a:off x="1057513" y="2252782"/>
            <a:ext cx="152876"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7" name="Text 5"/>
          <p:cNvSpPr/>
          <p:nvPr/>
        </p:nvSpPr>
        <p:spPr>
          <a:xfrm>
            <a:off x="2381488" y="2148007"/>
            <a:ext cx="11455122" cy="744141"/>
          </a:xfrm>
          <a:prstGeom prst="rect">
            <a:avLst/>
          </a:prstGeom>
          <a:noFill/>
          <a:ln/>
        </p:spPr>
        <p:txBody>
          <a:bodyPr wrap="squar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Analyze monthly revenue trends for 2011 to identify seasonal patterns and aid in forecasting.</a:t>
            </a:r>
            <a:endParaRPr lang="en-US" sz="2300" dirty="0"/>
          </a:p>
        </p:txBody>
      </p:sp>
      <p:sp>
        <p:nvSpPr>
          <p:cNvPr id="8" name="Shape 6"/>
          <p:cNvSpPr/>
          <p:nvPr/>
        </p:nvSpPr>
        <p:spPr>
          <a:xfrm>
            <a:off x="1358622" y="3840837"/>
            <a:ext cx="793790" cy="30480"/>
          </a:xfrm>
          <a:prstGeom prst="roundRect">
            <a:avLst>
              <a:gd name="adj" fmla="val 312558"/>
            </a:avLst>
          </a:prstGeom>
          <a:solidFill>
            <a:srgbClr val="B2D4E5"/>
          </a:solidFill>
          <a:ln/>
        </p:spPr>
      </p:sp>
      <p:sp>
        <p:nvSpPr>
          <p:cNvPr id="9" name="Shape 7"/>
          <p:cNvSpPr/>
          <p:nvPr/>
        </p:nvSpPr>
        <p:spPr>
          <a:xfrm>
            <a:off x="878800" y="3600926"/>
            <a:ext cx="510302" cy="510302"/>
          </a:xfrm>
          <a:prstGeom prst="roundRect">
            <a:avLst>
              <a:gd name="adj" fmla="val 18669"/>
            </a:avLst>
          </a:prstGeom>
          <a:solidFill>
            <a:srgbClr val="CCEEFF"/>
          </a:solidFill>
          <a:ln w="7620">
            <a:solidFill>
              <a:srgbClr val="B2D4E5"/>
            </a:solidFill>
            <a:prstDash val="solid"/>
          </a:ln>
        </p:spPr>
      </p:sp>
      <p:sp>
        <p:nvSpPr>
          <p:cNvPr id="10" name="Text 8"/>
          <p:cNvSpPr/>
          <p:nvPr/>
        </p:nvSpPr>
        <p:spPr>
          <a:xfrm>
            <a:off x="1032629" y="3677364"/>
            <a:ext cx="202525"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1" name="Text 9"/>
          <p:cNvSpPr/>
          <p:nvPr/>
        </p:nvSpPr>
        <p:spPr>
          <a:xfrm>
            <a:off x="2381488" y="3572589"/>
            <a:ext cx="11455122" cy="744141"/>
          </a:xfrm>
          <a:prstGeom prst="rect">
            <a:avLst/>
          </a:prstGeom>
          <a:noFill/>
          <a:ln/>
        </p:spPr>
        <p:txBody>
          <a:bodyPr wrap="squar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Identify the top 10 countries (excluding the UK) by revenue and quantity sold to assess market performance.</a:t>
            </a:r>
            <a:endParaRPr lang="en-US" sz="2300" dirty="0"/>
          </a:p>
        </p:txBody>
      </p:sp>
      <p:sp>
        <p:nvSpPr>
          <p:cNvPr id="12" name="Shape 10"/>
          <p:cNvSpPr/>
          <p:nvPr/>
        </p:nvSpPr>
        <p:spPr>
          <a:xfrm>
            <a:off x="1358622" y="5265420"/>
            <a:ext cx="793790" cy="30480"/>
          </a:xfrm>
          <a:prstGeom prst="roundRect">
            <a:avLst>
              <a:gd name="adj" fmla="val 312558"/>
            </a:avLst>
          </a:prstGeom>
          <a:solidFill>
            <a:srgbClr val="B2D4E5"/>
          </a:solidFill>
          <a:ln/>
        </p:spPr>
      </p:sp>
      <p:sp>
        <p:nvSpPr>
          <p:cNvPr id="13" name="Shape 11"/>
          <p:cNvSpPr/>
          <p:nvPr/>
        </p:nvSpPr>
        <p:spPr>
          <a:xfrm>
            <a:off x="878800" y="5025509"/>
            <a:ext cx="510302" cy="510302"/>
          </a:xfrm>
          <a:prstGeom prst="roundRect">
            <a:avLst>
              <a:gd name="adj" fmla="val 18669"/>
            </a:avLst>
          </a:prstGeom>
          <a:solidFill>
            <a:srgbClr val="CCEEFF"/>
          </a:solidFill>
          <a:ln w="7620">
            <a:solidFill>
              <a:srgbClr val="B2D4E5"/>
            </a:solidFill>
            <a:prstDash val="solid"/>
          </a:ln>
        </p:spPr>
      </p:sp>
      <p:sp>
        <p:nvSpPr>
          <p:cNvPr id="14" name="Text 12"/>
          <p:cNvSpPr/>
          <p:nvPr/>
        </p:nvSpPr>
        <p:spPr>
          <a:xfrm>
            <a:off x="1032867" y="5101947"/>
            <a:ext cx="202168"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5" name="Text 13"/>
          <p:cNvSpPr/>
          <p:nvPr/>
        </p:nvSpPr>
        <p:spPr>
          <a:xfrm>
            <a:off x="2381488" y="4997172"/>
            <a:ext cx="11455122" cy="744141"/>
          </a:xfrm>
          <a:prstGeom prst="rect">
            <a:avLst/>
          </a:prstGeom>
          <a:noFill/>
          <a:ln/>
        </p:spPr>
        <p:txBody>
          <a:bodyPr wrap="squar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Highlight the top 10 customers by revenue to target high-value clients and ensure their satisfaction.</a:t>
            </a:r>
            <a:endParaRPr lang="en-US" sz="2300" dirty="0"/>
          </a:p>
        </p:txBody>
      </p:sp>
      <p:sp>
        <p:nvSpPr>
          <p:cNvPr id="16" name="Shape 14"/>
          <p:cNvSpPr/>
          <p:nvPr/>
        </p:nvSpPr>
        <p:spPr>
          <a:xfrm>
            <a:off x="1358622" y="6690003"/>
            <a:ext cx="793790" cy="30480"/>
          </a:xfrm>
          <a:prstGeom prst="roundRect">
            <a:avLst>
              <a:gd name="adj" fmla="val 312558"/>
            </a:avLst>
          </a:prstGeom>
          <a:solidFill>
            <a:srgbClr val="B2D4E5"/>
          </a:solidFill>
          <a:ln/>
        </p:spPr>
      </p:sp>
      <p:sp>
        <p:nvSpPr>
          <p:cNvPr id="17" name="Shape 15"/>
          <p:cNvSpPr/>
          <p:nvPr/>
        </p:nvSpPr>
        <p:spPr>
          <a:xfrm>
            <a:off x="878800" y="6450092"/>
            <a:ext cx="510302" cy="510302"/>
          </a:xfrm>
          <a:prstGeom prst="roundRect">
            <a:avLst>
              <a:gd name="adj" fmla="val 18669"/>
            </a:avLst>
          </a:prstGeom>
          <a:solidFill>
            <a:srgbClr val="CCEEFF"/>
          </a:solidFill>
          <a:ln w="7620">
            <a:solidFill>
              <a:srgbClr val="B2D4E5"/>
            </a:solidFill>
            <a:prstDash val="solid"/>
          </a:ln>
        </p:spPr>
      </p:sp>
      <p:sp>
        <p:nvSpPr>
          <p:cNvPr id="18" name="Text 16"/>
          <p:cNvSpPr/>
          <p:nvPr/>
        </p:nvSpPr>
        <p:spPr>
          <a:xfrm>
            <a:off x="1037630" y="6526530"/>
            <a:ext cx="192524"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4</a:t>
            </a:r>
            <a:endParaRPr lang="en-US" sz="2800" dirty="0"/>
          </a:p>
        </p:txBody>
      </p:sp>
      <p:sp>
        <p:nvSpPr>
          <p:cNvPr id="19" name="Text 17"/>
          <p:cNvSpPr/>
          <p:nvPr/>
        </p:nvSpPr>
        <p:spPr>
          <a:xfrm>
            <a:off x="2381488" y="6421755"/>
            <a:ext cx="11455122" cy="744141"/>
          </a:xfrm>
          <a:prstGeom prst="rect">
            <a:avLst/>
          </a:prstGeom>
          <a:noFill/>
          <a:ln/>
        </p:spPr>
        <p:txBody>
          <a:bodyPr wrap="squar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Determine regions with the highest product demand (excluding the UK) to prioritize expansion strategies.</a:t>
            </a:r>
            <a:endParaRPr lang="en-US" sz="2300" dirty="0"/>
          </a:p>
        </p:txBody>
      </p:sp>
      <p:pic>
        <p:nvPicPr>
          <p:cNvPr id="26" name="Audio 25">
            <a:hlinkClick r:id="" action="ppaction://media"/>
            <a:extLst>
              <a:ext uri="{FF2B5EF4-FFF2-40B4-BE49-F238E27FC236}">
                <a16:creationId xmlns:a16="http://schemas.microsoft.com/office/drawing/2014/main" id="{82CD3D64-3514-BB33-A20C-84373454B13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52500" t="-152500" r="-152500" b="-152500"/>
          <a:stretch>
            <a:fillRect/>
          </a:stretch>
        </p:blipFill>
        <p:spPr>
          <a:xfrm>
            <a:off x="12062765" y="5661965"/>
            <a:ext cx="2468880" cy="246888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6190"/>
    </mc:Choice>
    <mc:Fallback>
      <p:transition spd="slow" advTm="16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0"/>
          <p:cNvSpPr/>
          <p:nvPr/>
        </p:nvSpPr>
        <p:spPr>
          <a:xfrm>
            <a:off x="3948291" y="32034"/>
            <a:ext cx="7176849" cy="528638"/>
          </a:xfrm>
          <a:prstGeom prst="rect">
            <a:avLst/>
          </a:prstGeom>
          <a:noFill/>
          <a:ln/>
        </p:spPr>
        <p:txBody>
          <a:bodyPr wrap="none" lIns="0" tIns="0" rIns="0" bIns="0" rtlCol="0" anchor="t"/>
          <a:lstStyle/>
          <a:p>
            <a:pPr marL="0" indent="0" algn="ctr">
              <a:lnSpc>
                <a:spcPts val="4150"/>
              </a:lnSpc>
              <a:buNone/>
            </a:pPr>
            <a:r>
              <a:rPr lang="en-US" sz="3300" b="1" dirty="0">
                <a:solidFill>
                  <a:srgbClr val="000000"/>
                </a:solidFill>
                <a:latin typeface="Petrona Bold" pitchFamily="34" charset="0"/>
                <a:ea typeface="Petrona Bold" pitchFamily="34" charset="-122"/>
                <a:cs typeface="Petrona Bold" pitchFamily="34" charset="-120"/>
              </a:rPr>
              <a:t>Revenue Trends for 2011 (Question 1)</a:t>
            </a:r>
            <a:endParaRPr lang="en-US" sz="3300" dirty="0"/>
          </a:p>
        </p:txBody>
      </p:sp>
      <p:pic>
        <p:nvPicPr>
          <p:cNvPr id="22" name="Picture 21" descr="A graph with blue lines&#10;&#10;Description automatically generated">
            <a:extLst>
              <a:ext uri="{FF2B5EF4-FFF2-40B4-BE49-F238E27FC236}">
                <a16:creationId xmlns:a16="http://schemas.microsoft.com/office/drawing/2014/main" id="{0B811D0D-D82F-7B4E-CCA9-6D1D9F284442}"/>
              </a:ext>
            </a:extLst>
          </p:cNvPr>
          <p:cNvPicPr>
            <a:picLocks noChangeAspect="1"/>
          </p:cNvPicPr>
          <p:nvPr/>
        </p:nvPicPr>
        <p:blipFill>
          <a:blip r:embed="rId5"/>
          <a:stretch>
            <a:fillRect/>
          </a:stretch>
        </p:blipFill>
        <p:spPr>
          <a:xfrm>
            <a:off x="-1" y="560672"/>
            <a:ext cx="14630401" cy="5694782"/>
          </a:xfrm>
          <a:prstGeom prst="rect">
            <a:avLst/>
          </a:prstGeom>
        </p:spPr>
      </p:pic>
      <p:sp>
        <p:nvSpPr>
          <p:cNvPr id="60" name="Shape 1">
            <a:extLst>
              <a:ext uri="{FF2B5EF4-FFF2-40B4-BE49-F238E27FC236}">
                <a16:creationId xmlns:a16="http://schemas.microsoft.com/office/drawing/2014/main" id="{380F1EDF-537E-4FC5-FFC4-94B7A5EC30A5}"/>
              </a:ext>
            </a:extLst>
          </p:cNvPr>
          <p:cNvSpPr/>
          <p:nvPr/>
        </p:nvSpPr>
        <p:spPr>
          <a:xfrm>
            <a:off x="706993" y="6575703"/>
            <a:ext cx="353497" cy="353497"/>
          </a:xfrm>
          <a:prstGeom prst="roundRect">
            <a:avLst>
              <a:gd name="adj" fmla="val 24002"/>
            </a:avLst>
          </a:prstGeom>
          <a:solidFill>
            <a:srgbClr val="CCEEFF"/>
          </a:solidFill>
          <a:ln w="7620">
            <a:solidFill>
              <a:srgbClr val="B2D4E5"/>
            </a:solidFill>
            <a:prstDash val="solid"/>
          </a:ln>
        </p:spPr>
      </p:sp>
      <p:sp>
        <p:nvSpPr>
          <p:cNvPr id="64" name="Text 2">
            <a:extLst>
              <a:ext uri="{FF2B5EF4-FFF2-40B4-BE49-F238E27FC236}">
                <a16:creationId xmlns:a16="http://schemas.microsoft.com/office/drawing/2014/main" id="{65509F4B-9898-59D6-7241-F2AB0C3A29B0}"/>
              </a:ext>
            </a:extLst>
          </p:cNvPr>
          <p:cNvSpPr/>
          <p:nvPr/>
        </p:nvSpPr>
        <p:spPr>
          <a:xfrm>
            <a:off x="1262420" y="6575703"/>
            <a:ext cx="2651403" cy="331351"/>
          </a:xfrm>
          <a:prstGeom prst="rect">
            <a:avLst/>
          </a:prstGeom>
          <a:noFill/>
          <a:ln/>
        </p:spPr>
        <p:txBody>
          <a:bodyPr wrap="none" lIns="0" tIns="0" rIns="0" bIns="0" rtlCol="0" anchor="t"/>
          <a:lstStyle/>
          <a:p>
            <a:pPr algn="ctr"/>
            <a:r>
              <a:rPr lang="en-US" sz="2400" b="1" dirty="0">
                <a:solidFill>
                  <a:srgbClr val="272525"/>
                </a:solidFill>
                <a:latin typeface="Petrona Bold" pitchFamily="34" charset="0"/>
                <a:ea typeface="Petrona Bold" pitchFamily="34" charset="-122"/>
                <a:cs typeface="Petrona Bold" pitchFamily="34" charset="-120"/>
              </a:rPr>
              <a:t>Sharp Decline </a:t>
            </a:r>
            <a:endParaRPr lang="en-US" sz="2400" dirty="0"/>
          </a:p>
          <a:p>
            <a:pPr algn="ctr"/>
            <a:endParaRPr lang="en-IN" sz="2400" dirty="0">
              <a:solidFill>
                <a:schemeClr val="tx1">
                  <a:lumMod val="65000"/>
                  <a:lumOff val="35000"/>
                </a:schemeClr>
              </a:solidFill>
              <a:cs typeface="Poppins Bold" panose="00000800000000000000" pitchFamily="2" charset="0"/>
            </a:endParaRPr>
          </a:p>
        </p:txBody>
      </p:sp>
      <p:sp>
        <p:nvSpPr>
          <p:cNvPr id="65" name="Text 3">
            <a:extLst>
              <a:ext uri="{FF2B5EF4-FFF2-40B4-BE49-F238E27FC236}">
                <a16:creationId xmlns:a16="http://schemas.microsoft.com/office/drawing/2014/main" id="{60AC1AC4-5275-7B8B-9283-BADB6B9199AF}"/>
              </a:ext>
            </a:extLst>
          </p:cNvPr>
          <p:cNvSpPr/>
          <p:nvPr/>
        </p:nvSpPr>
        <p:spPr>
          <a:xfrm>
            <a:off x="1262420" y="7028259"/>
            <a:ext cx="3255151" cy="646509"/>
          </a:xfrm>
          <a:prstGeom prst="rect">
            <a:avLst/>
          </a:prstGeom>
          <a:noFill/>
          <a:ln/>
        </p:spPr>
        <p:txBody>
          <a:bodyPr wrap="square" lIns="0" tIns="0" rIns="0" bIns="0" rtlCol="0" anchor="t"/>
          <a:lstStyle/>
          <a:p>
            <a:pPr marL="0" indent="0">
              <a:lnSpc>
                <a:spcPts val="2500"/>
              </a:lnSpc>
              <a:buNone/>
            </a:pPr>
            <a:r>
              <a:rPr lang="en-US" sz="1550" dirty="0">
                <a:solidFill>
                  <a:srgbClr val="272525"/>
                </a:solidFill>
                <a:latin typeface="Inter" pitchFamily="34" charset="0"/>
                <a:ea typeface="Inter" pitchFamily="34" charset="-122"/>
                <a:cs typeface="Inter" pitchFamily="34" charset="-120"/>
              </a:rPr>
              <a:t>Customer ID 14646 generated the highest revenue of $279,489.</a:t>
            </a:r>
            <a:endParaRPr lang="en-US" sz="1550" dirty="0"/>
          </a:p>
        </p:txBody>
      </p:sp>
      <p:sp>
        <p:nvSpPr>
          <p:cNvPr id="66" name="Shape 1">
            <a:extLst>
              <a:ext uri="{FF2B5EF4-FFF2-40B4-BE49-F238E27FC236}">
                <a16:creationId xmlns:a16="http://schemas.microsoft.com/office/drawing/2014/main" id="{A24952D6-2987-C008-2683-A6CC9A3A7EA9}"/>
              </a:ext>
            </a:extLst>
          </p:cNvPr>
          <p:cNvSpPr/>
          <p:nvPr/>
        </p:nvSpPr>
        <p:spPr>
          <a:xfrm>
            <a:off x="5132197" y="6606898"/>
            <a:ext cx="353497" cy="353497"/>
          </a:xfrm>
          <a:prstGeom prst="roundRect">
            <a:avLst>
              <a:gd name="adj" fmla="val 24002"/>
            </a:avLst>
          </a:prstGeom>
          <a:solidFill>
            <a:srgbClr val="CCEEFF"/>
          </a:solidFill>
          <a:ln w="7620">
            <a:solidFill>
              <a:srgbClr val="B2D4E5"/>
            </a:solidFill>
            <a:prstDash val="solid"/>
          </a:ln>
        </p:spPr>
      </p:sp>
      <p:sp>
        <p:nvSpPr>
          <p:cNvPr id="67" name="Text 2">
            <a:extLst>
              <a:ext uri="{FF2B5EF4-FFF2-40B4-BE49-F238E27FC236}">
                <a16:creationId xmlns:a16="http://schemas.microsoft.com/office/drawing/2014/main" id="{E65600D4-FB24-9149-BA27-51BD428B375E}"/>
              </a:ext>
            </a:extLst>
          </p:cNvPr>
          <p:cNvSpPr/>
          <p:nvPr/>
        </p:nvSpPr>
        <p:spPr>
          <a:xfrm>
            <a:off x="5687624" y="6606898"/>
            <a:ext cx="2651403" cy="331351"/>
          </a:xfrm>
          <a:prstGeom prst="rect">
            <a:avLst/>
          </a:prstGeom>
          <a:noFill/>
          <a:ln/>
        </p:spPr>
        <p:txBody>
          <a:bodyPr wrap="none" lIns="0" tIns="0" rIns="0" bIns="0" rtlCol="0" anchor="t"/>
          <a:lstStyle/>
          <a:p>
            <a:pPr algn="ctr"/>
            <a:r>
              <a:rPr lang="en-US" sz="2400" b="1" dirty="0">
                <a:solidFill>
                  <a:srgbClr val="272525"/>
                </a:solidFill>
                <a:latin typeface="Petrona Bold" pitchFamily="34" charset="0"/>
                <a:ea typeface="Petrona Bold" pitchFamily="34" charset="-122"/>
                <a:cs typeface="Petrona Bold" pitchFamily="34" charset="-120"/>
              </a:rPr>
              <a:t>Highest Revenue</a:t>
            </a:r>
            <a:endParaRPr lang="en-US" sz="2400" dirty="0"/>
          </a:p>
          <a:p>
            <a:pPr algn="ctr"/>
            <a:endParaRPr lang="en-IN" sz="2400" dirty="0">
              <a:solidFill>
                <a:schemeClr val="tx1">
                  <a:lumMod val="65000"/>
                  <a:lumOff val="35000"/>
                </a:schemeClr>
              </a:solidFill>
              <a:cs typeface="Poppins Bold" panose="00000800000000000000" pitchFamily="2" charset="0"/>
            </a:endParaRPr>
          </a:p>
        </p:txBody>
      </p:sp>
      <p:sp>
        <p:nvSpPr>
          <p:cNvPr id="68" name="Text 3">
            <a:extLst>
              <a:ext uri="{FF2B5EF4-FFF2-40B4-BE49-F238E27FC236}">
                <a16:creationId xmlns:a16="http://schemas.microsoft.com/office/drawing/2014/main" id="{7E0C933C-3662-C220-457D-647488531F1A}"/>
              </a:ext>
            </a:extLst>
          </p:cNvPr>
          <p:cNvSpPr/>
          <p:nvPr/>
        </p:nvSpPr>
        <p:spPr>
          <a:xfrm>
            <a:off x="5687624" y="7059454"/>
            <a:ext cx="3255151" cy="646509"/>
          </a:xfrm>
          <a:prstGeom prst="rect">
            <a:avLst/>
          </a:prstGeom>
          <a:noFill/>
          <a:ln/>
        </p:spPr>
        <p:txBody>
          <a:bodyPr wrap="square" lIns="0" tIns="0" rIns="0" bIns="0" rtlCol="0" anchor="t"/>
          <a:lstStyle/>
          <a:p>
            <a:pPr marL="0" indent="0">
              <a:lnSpc>
                <a:spcPts val="2000"/>
              </a:lnSpc>
              <a:buNone/>
            </a:pPr>
            <a:r>
              <a:rPr lang="en-US" sz="1600" dirty="0">
                <a:solidFill>
                  <a:srgbClr val="272525"/>
                </a:solidFill>
                <a:latin typeface="Inter" pitchFamily="34" charset="0"/>
                <a:ea typeface="Inter" pitchFamily="34" charset="-122"/>
                <a:cs typeface="Inter" pitchFamily="34" charset="-120"/>
              </a:rPr>
              <a:t>November 2011 with $1,461,756, likely driven by holiday shopping and seasonal demand.</a:t>
            </a:r>
            <a:endParaRPr lang="en-US" sz="1600" dirty="0"/>
          </a:p>
        </p:txBody>
      </p:sp>
      <p:sp>
        <p:nvSpPr>
          <p:cNvPr id="69" name="Shape 1">
            <a:extLst>
              <a:ext uri="{FF2B5EF4-FFF2-40B4-BE49-F238E27FC236}">
                <a16:creationId xmlns:a16="http://schemas.microsoft.com/office/drawing/2014/main" id="{DC3E6BC4-30F2-266F-DCB5-FC5BE0A315BB}"/>
              </a:ext>
            </a:extLst>
          </p:cNvPr>
          <p:cNvSpPr/>
          <p:nvPr/>
        </p:nvSpPr>
        <p:spPr>
          <a:xfrm>
            <a:off x="9557404" y="6582676"/>
            <a:ext cx="353497" cy="353497"/>
          </a:xfrm>
          <a:prstGeom prst="roundRect">
            <a:avLst>
              <a:gd name="adj" fmla="val 24002"/>
            </a:avLst>
          </a:prstGeom>
          <a:solidFill>
            <a:srgbClr val="CCEEFF"/>
          </a:solidFill>
          <a:ln w="7620">
            <a:solidFill>
              <a:srgbClr val="B2D4E5"/>
            </a:solidFill>
            <a:prstDash val="solid"/>
          </a:ln>
        </p:spPr>
      </p:sp>
      <p:sp>
        <p:nvSpPr>
          <p:cNvPr id="70" name="Text 2">
            <a:extLst>
              <a:ext uri="{FF2B5EF4-FFF2-40B4-BE49-F238E27FC236}">
                <a16:creationId xmlns:a16="http://schemas.microsoft.com/office/drawing/2014/main" id="{B7B7091F-BBCF-7E47-8FC4-A745F3832B9C}"/>
              </a:ext>
            </a:extLst>
          </p:cNvPr>
          <p:cNvSpPr/>
          <p:nvPr/>
        </p:nvSpPr>
        <p:spPr>
          <a:xfrm>
            <a:off x="10112831" y="6582676"/>
            <a:ext cx="2651403" cy="331351"/>
          </a:xfrm>
          <a:prstGeom prst="rect">
            <a:avLst/>
          </a:prstGeom>
          <a:noFill/>
          <a:ln/>
        </p:spPr>
        <p:txBody>
          <a:bodyPr wrap="none" lIns="0" tIns="0" rIns="0" bIns="0" rtlCol="0" anchor="t"/>
          <a:lstStyle/>
          <a:p>
            <a:pPr marL="0" indent="0">
              <a:lnSpc>
                <a:spcPts val="2050"/>
              </a:lnSpc>
              <a:buNone/>
            </a:pPr>
            <a:r>
              <a:rPr lang="en-US" sz="2400" b="1" dirty="0">
                <a:solidFill>
                  <a:srgbClr val="272525"/>
                </a:solidFill>
                <a:latin typeface="Petrona Bold" pitchFamily="34" charset="0"/>
                <a:ea typeface="Petrona Bold" pitchFamily="34" charset="-122"/>
                <a:cs typeface="Petrona Bold" pitchFamily="34" charset="-120"/>
              </a:rPr>
              <a:t>Lowest Revenue</a:t>
            </a:r>
            <a:endParaRPr lang="en-US" sz="2400" dirty="0"/>
          </a:p>
        </p:txBody>
      </p:sp>
      <p:sp>
        <p:nvSpPr>
          <p:cNvPr id="71" name="Text 3">
            <a:extLst>
              <a:ext uri="{FF2B5EF4-FFF2-40B4-BE49-F238E27FC236}">
                <a16:creationId xmlns:a16="http://schemas.microsoft.com/office/drawing/2014/main" id="{5CACFDBA-8076-4D42-E1CE-6AAC6EAB54FA}"/>
              </a:ext>
            </a:extLst>
          </p:cNvPr>
          <p:cNvSpPr/>
          <p:nvPr/>
        </p:nvSpPr>
        <p:spPr>
          <a:xfrm>
            <a:off x="10112831" y="7035232"/>
            <a:ext cx="3255151" cy="646509"/>
          </a:xfrm>
          <a:prstGeom prst="rect">
            <a:avLst/>
          </a:prstGeom>
          <a:noFill/>
          <a:ln/>
        </p:spPr>
        <p:txBody>
          <a:bodyPr wrap="square" lIns="0" tIns="0" rIns="0" bIns="0" rtlCol="0" anchor="t"/>
          <a:lstStyle/>
          <a:p>
            <a:pPr marL="0" indent="0">
              <a:lnSpc>
                <a:spcPts val="2000"/>
              </a:lnSpc>
              <a:buNone/>
            </a:pPr>
            <a:r>
              <a:rPr lang="en-US" sz="1600" dirty="0">
                <a:solidFill>
                  <a:srgbClr val="272525"/>
                </a:solidFill>
                <a:latin typeface="Inter" pitchFamily="34" charset="0"/>
                <a:ea typeface="Inter" pitchFamily="34" charset="-122"/>
                <a:cs typeface="Inter" pitchFamily="34" charset="-120"/>
              </a:rPr>
              <a:t>April 2011 with $493,207, potentially due to Pre-holiday</a:t>
            </a:r>
            <a:endParaRPr lang="en-US" sz="1600" dirty="0"/>
          </a:p>
        </p:txBody>
      </p:sp>
      <p:pic>
        <p:nvPicPr>
          <p:cNvPr id="11" name="Audio 10">
            <a:hlinkClick r:id="" action="ppaction://media"/>
            <a:extLst>
              <a:ext uri="{FF2B5EF4-FFF2-40B4-BE49-F238E27FC236}">
                <a16:creationId xmlns:a16="http://schemas.microsoft.com/office/drawing/2014/main" id="{22D8C9C2-D776-9B1B-3032-38F51D2C6E5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52500" t="-152500" r="-152500" b="-152500"/>
          <a:stretch>
            <a:fillRect/>
          </a:stretch>
        </p:blipFill>
        <p:spPr>
          <a:xfrm>
            <a:off x="12062765" y="5661965"/>
            <a:ext cx="2468880" cy="2468880"/>
          </a:xfrm>
          <a:prstGeom prst="ellipse">
            <a:avLst/>
          </a:prstGeom>
        </p:spPr>
      </p:pic>
    </p:spTree>
    <p:extLst>
      <p:ext uri="{BB962C8B-B14F-4D97-AF65-F5344CB8AC3E}">
        <p14:creationId xmlns:p14="http://schemas.microsoft.com/office/powerpoint/2010/main" val="4014585471"/>
      </p:ext>
    </p:extLst>
  </p:cSld>
  <p:clrMapOvr>
    <a:masterClrMapping/>
  </p:clrMapOvr>
  <mc:AlternateContent xmlns:mc="http://schemas.openxmlformats.org/markup-compatibility/2006">
    <mc:Choice xmlns:p14="http://schemas.microsoft.com/office/powerpoint/2010/main" Requires="p14">
      <p:transition spd="slow" p14:dur="2000" advTm="21471"/>
    </mc:Choice>
    <mc:Fallback>
      <p:transition spd="slow" advTm="21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032694" y="-2857"/>
            <a:ext cx="10103763" cy="662821"/>
          </a:xfrm>
          <a:prstGeom prst="rect">
            <a:avLst/>
          </a:prstGeom>
          <a:noFill/>
          <a:ln/>
        </p:spPr>
        <p:txBody>
          <a:bodyPr wrap="none" lIns="0" tIns="0" rIns="0" bIns="0" rtlCol="0" anchor="t"/>
          <a:lstStyle/>
          <a:p>
            <a:pPr marL="0" indent="0">
              <a:lnSpc>
                <a:spcPts val="5200"/>
              </a:lnSpc>
              <a:buNone/>
            </a:pPr>
            <a:r>
              <a:rPr lang="en-US" sz="4150" b="1" dirty="0">
                <a:solidFill>
                  <a:srgbClr val="000000"/>
                </a:solidFill>
                <a:latin typeface="Petrona Bold" pitchFamily="34" charset="0"/>
                <a:ea typeface="Petrona Bold" pitchFamily="34" charset="-122"/>
                <a:cs typeface="Petrona Bold" pitchFamily="34" charset="-120"/>
              </a:rPr>
              <a:t>Top 10 Countries by Revenue (Question 2)</a:t>
            </a:r>
            <a:endParaRPr lang="en-US" sz="4150" dirty="0"/>
          </a:p>
        </p:txBody>
      </p:sp>
      <p:pic>
        <p:nvPicPr>
          <p:cNvPr id="3" name="Image 0" descr="preencoded.png"/>
          <p:cNvPicPr>
            <a:picLocks noChangeAspect="1"/>
          </p:cNvPicPr>
          <p:nvPr/>
        </p:nvPicPr>
        <p:blipFill>
          <a:blip r:embed="rId5"/>
          <a:stretch>
            <a:fillRect/>
          </a:stretch>
        </p:blipFill>
        <p:spPr>
          <a:xfrm>
            <a:off x="0" y="861894"/>
            <a:ext cx="14630400" cy="5081706"/>
          </a:xfrm>
          <a:prstGeom prst="rect">
            <a:avLst/>
          </a:prstGeom>
        </p:spPr>
      </p:pic>
      <p:sp>
        <p:nvSpPr>
          <p:cNvPr id="4" name="Text 1"/>
          <p:cNvSpPr/>
          <p:nvPr/>
        </p:nvSpPr>
        <p:spPr>
          <a:xfrm>
            <a:off x="706993" y="6637258"/>
            <a:ext cx="2651403" cy="331351"/>
          </a:xfrm>
          <a:prstGeom prst="rect">
            <a:avLst/>
          </a:prstGeom>
          <a:noFill/>
          <a:ln/>
        </p:spPr>
        <p:txBody>
          <a:bodyPr wrap="none" lIns="0" tIns="0" rIns="0" bIns="0" rtlCol="0" anchor="t"/>
          <a:lstStyle/>
          <a:p>
            <a:pPr marL="0" indent="0">
              <a:lnSpc>
                <a:spcPts val="2600"/>
              </a:lnSpc>
              <a:buNone/>
            </a:pPr>
            <a:r>
              <a:rPr lang="en-US" sz="2050" b="1" dirty="0">
                <a:solidFill>
                  <a:srgbClr val="000000"/>
                </a:solidFill>
                <a:latin typeface="Petrona Bold" pitchFamily="34" charset="0"/>
                <a:ea typeface="Petrona Bold" pitchFamily="34" charset="-122"/>
                <a:cs typeface="Petrona Bold" pitchFamily="34" charset="-120"/>
              </a:rPr>
              <a:t>Highest Revenue:</a:t>
            </a:r>
            <a:endParaRPr lang="en-US" sz="2050" dirty="0"/>
          </a:p>
        </p:txBody>
      </p:sp>
      <p:sp>
        <p:nvSpPr>
          <p:cNvPr id="5" name="Text 2"/>
          <p:cNvSpPr/>
          <p:nvPr/>
        </p:nvSpPr>
        <p:spPr>
          <a:xfrm>
            <a:off x="706993" y="7170539"/>
            <a:ext cx="6361748" cy="323255"/>
          </a:xfrm>
          <a:prstGeom prst="rect">
            <a:avLst/>
          </a:prstGeom>
          <a:noFill/>
          <a:ln/>
        </p:spPr>
        <p:txBody>
          <a:bodyPr wrap="none" lIns="0" tIns="0" rIns="0" bIns="0" rtlCol="0" anchor="t"/>
          <a:lstStyle/>
          <a:p>
            <a:pPr marL="0" indent="0">
              <a:lnSpc>
                <a:spcPts val="2500"/>
              </a:lnSpc>
              <a:buNone/>
            </a:pPr>
            <a:r>
              <a:rPr lang="en-US" sz="1550" dirty="0">
                <a:solidFill>
                  <a:srgbClr val="272525"/>
                </a:solidFill>
                <a:latin typeface="Inter" pitchFamily="34" charset="0"/>
                <a:ea typeface="Inter" pitchFamily="34" charset="-122"/>
                <a:cs typeface="Inter" pitchFamily="34" charset="-120"/>
              </a:rPr>
              <a:t>Netherlands leads with $284,662.</a:t>
            </a:r>
            <a:endParaRPr lang="en-US" sz="1550" dirty="0"/>
          </a:p>
        </p:txBody>
      </p:sp>
      <p:sp>
        <p:nvSpPr>
          <p:cNvPr id="6" name="Text 3"/>
          <p:cNvSpPr/>
          <p:nvPr/>
        </p:nvSpPr>
        <p:spPr>
          <a:xfrm>
            <a:off x="7569279" y="6637258"/>
            <a:ext cx="2725698" cy="331351"/>
          </a:xfrm>
          <a:prstGeom prst="rect">
            <a:avLst/>
          </a:prstGeom>
          <a:noFill/>
          <a:ln/>
        </p:spPr>
        <p:txBody>
          <a:bodyPr wrap="none" lIns="0" tIns="0" rIns="0" bIns="0" rtlCol="0" anchor="t"/>
          <a:lstStyle/>
          <a:p>
            <a:pPr marL="0" indent="0">
              <a:lnSpc>
                <a:spcPts val="2600"/>
              </a:lnSpc>
              <a:buNone/>
            </a:pPr>
            <a:r>
              <a:rPr lang="en-US" sz="2050" b="1" dirty="0">
                <a:solidFill>
                  <a:srgbClr val="000000"/>
                </a:solidFill>
                <a:latin typeface="Petrona Bold" pitchFamily="34" charset="0"/>
                <a:ea typeface="Petrona Bold" pitchFamily="34" charset="-122"/>
                <a:cs typeface="Petrona Bold" pitchFamily="34" charset="-120"/>
              </a:rPr>
              <a:t>Highest Quantity Sold:</a:t>
            </a:r>
            <a:endParaRPr lang="en-US" sz="2050" dirty="0"/>
          </a:p>
        </p:txBody>
      </p:sp>
      <p:sp>
        <p:nvSpPr>
          <p:cNvPr id="7" name="Text 4"/>
          <p:cNvSpPr/>
          <p:nvPr/>
        </p:nvSpPr>
        <p:spPr>
          <a:xfrm>
            <a:off x="7569279" y="7170539"/>
            <a:ext cx="6361748" cy="323255"/>
          </a:xfrm>
          <a:prstGeom prst="rect">
            <a:avLst/>
          </a:prstGeom>
          <a:noFill/>
          <a:ln/>
        </p:spPr>
        <p:txBody>
          <a:bodyPr wrap="none" lIns="0" tIns="0" rIns="0" bIns="0" rtlCol="0" anchor="t"/>
          <a:lstStyle/>
          <a:p>
            <a:pPr marL="0" indent="0">
              <a:lnSpc>
                <a:spcPts val="2500"/>
              </a:lnSpc>
              <a:buNone/>
            </a:pPr>
            <a:r>
              <a:rPr lang="en-US" sz="1550" dirty="0">
                <a:solidFill>
                  <a:srgbClr val="272525"/>
                </a:solidFill>
                <a:latin typeface="Inter" pitchFamily="34" charset="0"/>
                <a:ea typeface="Inter" pitchFamily="34" charset="-122"/>
                <a:cs typeface="Inter" pitchFamily="34" charset="-120"/>
              </a:rPr>
              <a:t>Netherlands also tops with 200,128 units.</a:t>
            </a:r>
            <a:endParaRPr lang="en-US" sz="1550" dirty="0"/>
          </a:p>
        </p:txBody>
      </p:sp>
      <p:pic>
        <p:nvPicPr>
          <p:cNvPr id="14" name="Audio 13">
            <a:hlinkClick r:id="" action="ppaction://media"/>
            <a:extLst>
              <a:ext uri="{FF2B5EF4-FFF2-40B4-BE49-F238E27FC236}">
                <a16:creationId xmlns:a16="http://schemas.microsoft.com/office/drawing/2014/main" id="{C81BEF12-DDB1-1398-D341-4E9B637CA88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52500" t="-152500" r="-152500" b="-152500"/>
          <a:stretch>
            <a:fillRect/>
          </a:stretch>
        </p:blipFill>
        <p:spPr>
          <a:xfrm>
            <a:off x="12062765" y="5661965"/>
            <a:ext cx="2468880" cy="246888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3069"/>
    </mc:Choice>
    <mc:Fallback>
      <p:transition spd="slow" advTm="23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255817" y="10546"/>
            <a:ext cx="10320695" cy="662821"/>
          </a:xfrm>
          <a:prstGeom prst="rect">
            <a:avLst/>
          </a:prstGeom>
          <a:noFill/>
          <a:ln/>
        </p:spPr>
        <p:txBody>
          <a:bodyPr wrap="none" lIns="0" tIns="0" rIns="0" bIns="0" rtlCol="0" anchor="t"/>
          <a:lstStyle/>
          <a:p>
            <a:pPr marL="0" indent="0">
              <a:lnSpc>
                <a:spcPts val="5200"/>
              </a:lnSpc>
              <a:buNone/>
            </a:pPr>
            <a:r>
              <a:rPr lang="en-US" sz="4150" b="1" dirty="0">
                <a:solidFill>
                  <a:srgbClr val="000000"/>
                </a:solidFill>
                <a:latin typeface="Petrona Bold" pitchFamily="34" charset="0"/>
                <a:ea typeface="Petrona Bold" pitchFamily="34" charset="-122"/>
                <a:cs typeface="Petrona Bold" pitchFamily="34" charset="-120"/>
              </a:rPr>
              <a:t>Top 10 Customers by Revenue (Question 3)</a:t>
            </a:r>
            <a:endParaRPr lang="en-US" sz="4150" dirty="0"/>
          </a:p>
        </p:txBody>
      </p:sp>
      <p:pic>
        <p:nvPicPr>
          <p:cNvPr id="3" name="Image 0" descr="preencoded.png"/>
          <p:cNvPicPr>
            <a:picLocks noChangeAspect="1"/>
          </p:cNvPicPr>
          <p:nvPr/>
        </p:nvPicPr>
        <p:blipFill>
          <a:blip r:embed="rId5"/>
          <a:stretch>
            <a:fillRect/>
          </a:stretch>
        </p:blipFill>
        <p:spPr>
          <a:xfrm>
            <a:off x="0" y="673366"/>
            <a:ext cx="14630400" cy="5662119"/>
          </a:xfrm>
          <a:prstGeom prst="rect">
            <a:avLst/>
          </a:prstGeom>
        </p:spPr>
      </p:pic>
      <p:sp>
        <p:nvSpPr>
          <p:cNvPr id="4" name="Shape 1"/>
          <p:cNvSpPr/>
          <p:nvPr/>
        </p:nvSpPr>
        <p:spPr>
          <a:xfrm>
            <a:off x="706993" y="6575703"/>
            <a:ext cx="353497" cy="353497"/>
          </a:xfrm>
          <a:prstGeom prst="roundRect">
            <a:avLst>
              <a:gd name="adj" fmla="val 24002"/>
            </a:avLst>
          </a:prstGeom>
          <a:solidFill>
            <a:srgbClr val="CCEEFF"/>
          </a:solidFill>
          <a:ln w="7620">
            <a:solidFill>
              <a:srgbClr val="B2D4E5"/>
            </a:solidFill>
            <a:prstDash val="solid"/>
          </a:ln>
        </p:spPr>
      </p:sp>
      <p:sp>
        <p:nvSpPr>
          <p:cNvPr id="5" name="Text 2"/>
          <p:cNvSpPr/>
          <p:nvPr/>
        </p:nvSpPr>
        <p:spPr>
          <a:xfrm>
            <a:off x="1262420" y="6575703"/>
            <a:ext cx="2651403" cy="331351"/>
          </a:xfrm>
          <a:prstGeom prst="rect">
            <a:avLst/>
          </a:prstGeom>
          <a:noFill/>
          <a:ln/>
        </p:spPr>
        <p:txBody>
          <a:bodyPr wrap="none" lIns="0" tIns="0" rIns="0" bIns="0" rtlCol="0" anchor="t"/>
          <a:lstStyle/>
          <a:p>
            <a:pPr marL="0" indent="0">
              <a:lnSpc>
                <a:spcPts val="2600"/>
              </a:lnSpc>
              <a:buNone/>
            </a:pPr>
            <a:r>
              <a:rPr lang="en-US" sz="2050" b="1" dirty="0">
                <a:solidFill>
                  <a:srgbClr val="272525"/>
                </a:solidFill>
                <a:latin typeface="Petrona Bold" pitchFamily="34" charset="0"/>
                <a:ea typeface="Petrona Bold" pitchFamily="34" charset="-122"/>
                <a:cs typeface="Petrona Bold" pitchFamily="34" charset="-120"/>
              </a:rPr>
              <a:t>Top Customer:</a:t>
            </a:r>
            <a:endParaRPr lang="en-US" sz="2050" dirty="0"/>
          </a:p>
        </p:txBody>
      </p:sp>
      <p:sp>
        <p:nvSpPr>
          <p:cNvPr id="6" name="Text 3"/>
          <p:cNvSpPr/>
          <p:nvPr/>
        </p:nvSpPr>
        <p:spPr>
          <a:xfrm>
            <a:off x="1262420" y="7028259"/>
            <a:ext cx="5951815" cy="646509"/>
          </a:xfrm>
          <a:prstGeom prst="rect">
            <a:avLst/>
          </a:prstGeom>
          <a:noFill/>
          <a:ln/>
        </p:spPr>
        <p:txBody>
          <a:bodyPr wrap="square" lIns="0" tIns="0" rIns="0" bIns="0" rtlCol="0" anchor="t"/>
          <a:lstStyle/>
          <a:p>
            <a:pPr marL="0" indent="0">
              <a:lnSpc>
                <a:spcPts val="2500"/>
              </a:lnSpc>
              <a:buNone/>
            </a:pPr>
            <a:r>
              <a:rPr lang="en-US" sz="1550" dirty="0">
                <a:solidFill>
                  <a:srgbClr val="272525"/>
                </a:solidFill>
                <a:latin typeface="Inter" pitchFamily="34" charset="0"/>
                <a:ea typeface="Inter" pitchFamily="34" charset="-122"/>
                <a:cs typeface="Inter" pitchFamily="34" charset="-120"/>
              </a:rPr>
              <a:t>Customer ID 14646 generated the highest revenue of $279,489.</a:t>
            </a:r>
            <a:endParaRPr lang="en-US" sz="1550" dirty="0"/>
          </a:p>
        </p:txBody>
      </p:sp>
      <p:sp>
        <p:nvSpPr>
          <p:cNvPr id="7" name="Shape 4"/>
          <p:cNvSpPr/>
          <p:nvPr/>
        </p:nvSpPr>
        <p:spPr>
          <a:xfrm>
            <a:off x="7416165" y="6575703"/>
            <a:ext cx="353497" cy="353497"/>
          </a:xfrm>
          <a:prstGeom prst="roundRect">
            <a:avLst>
              <a:gd name="adj" fmla="val 24002"/>
            </a:avLst>
          </a:prstGeom>
          <a:solidFill>
            <a:srgbClr val="CCEEFF"/>
          </a:solidFill>
          <a:ln w="7620">
            <a:solidFill>
              <a:srgbClr val="B2D4E5"/>
            </a:solidFill>
            <a:prstDash val="solid"/>
          </a:ln>
        </p:spPr>
      </p:sp>
      <p:sp>
        <p:nvSpPr>
          <p:cNvPr id="8" name="Text 5"/>
          <p:cNvSpPr/>
          <p:nvPr/>
        </p:nvSpPr>
        <p:spPr>
          <a:xfrm>
            <a:off x="7971592" y="6575703"/>
            <a:ext cx="2651403" cy="331351"/>
          </a:xfrm>
          <a:prstGeom prst="rect">
            <a:avLst/>
          </a:prstGeom>
          <a:noFill/>
          <a:ln/>
        </p:spPr>
        <p:txBody>
          <a:bodyPr wrap="none" lIns="0" tIns="0" rIns="0" bIns="0" rtlCol="0" anchor="t"/>
          <a:lstStyle/>
          <a:p>
            <a:pPr marL="0" indent="0">
              <a:lnSpc>
                <a:spcPts val="2600"/>
              </a:lnSpc>
              <a:buNone/>
            </a:pPr>
            <a:r>
              <a:rPr lang="en-US" sz="2050" b="1" dirty="0">
                <a:solidFill>
                  <a:srgbClr val="272525"/>
                </a:solidFill>
                <a:latin typeface="Petrona Bold" pitchFamily="34" charset="0"/>
                <a:ea typeface="Petrona Bold" pitchFamily="34" charset="-122"/>
                <a:cs typeface="Petrona Bold" pitchFamily="34" charset="-120"/>
              </a:rPr>
              <a:t>Key Insight:</a:t>
            </a:r>
            <a:endParaRPr lang="en-US" sz="2050" dirty="0"/>
          </a:p>
        </p:txBody>
      </p:sp>
      <p:sp>
        <p:nvSpPr>
          <p:cNvPr id="9" name="Text 6"/>
          <p:cNvSpPr/>
          <p:nvPr/>
        </p:nvSpPr>
        <p:spPr>
          <a:xfrm>
            <a:off x="7971592" y="7028259"/>
            <a:ext cx="5951815" cy="646509"/>
          </a:xfrm>
          <a:prstGeom prst="rect">
            <a:avLst/>
          </a:prstGeom>
          <a:noFill/>
          <a:ln/>
        </p:spPr>
        <p:txBody>
          <a:bodyPr wrap="square" lIns="0" tIns="0" rIns="0" bIns="0" rtlCol="0" anchor="t"/>
          <a:lstStyle/>
          <a:p>
            <a:pPr marL="0" indent="0">
              <a:lnSpc>
                <a:spcPts val="2500"/>
              </a:lnSpc>
              <a:buNone/>
            </a:pPr>
            <a:r>
              <a:rPr lang="en-US" sz="1550" dirty="0">
                <a:solidFill>
                  <a:srgbClr val="272525"/>
                </a:solidFill>
                <a:latin typeface="Inter" pitchFamily="34" charset="0"/>
                <a:ea typeface="Inter" pitchFamily="34" charset="-122"/>
                <a:cs typeface="Inter" pitchFamily="34" charset="-120"/>
              </a:rPr>
              <a:t>This customer contributes significantly to total revenue, making them a high-value client.</a:t>
            </a:r>
            <a:endParaRPr lang="en-US" sz="1550" dirty="0"/>
          </a:p>
        </p:txBody>
      </p:sp>
      <p:pic>
        <p:nvPicPr>
          <p:cNvPr id="24" name="Audio 23">
            <a:hlinkClick r:id="" action="ppaction://media"/>
            <a:extLst>
              <a:ext uri="{FF2B5EF4-FFF2-40B4-BE49-F238E27FC236}">
                <a16:creationId xmlns:a16="http://schemas.microsoft.com/office/drawing/2014/main" id="{2062991B-0307-8DE5-EE5A-9729080910F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52500" t="-152500" r="-152500" b="-152500"/>
          <a:stretch>
            <a:fillRect/>
          </a:stretch>
        </p:blipFill>
        <p:spPr>
          <a:xfrm>
            <a:off x="12062765" y="5661965"/>
            <a:ext cx="2468880" cy="246888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5243"/>
    </mc:Choice>
    <mc:Fallback>
      <p:transition spd="slow" advTm="25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100864" y="0"/>
            <a:ext cx="8940998" cy="611148"/>
          </a:xfrm>
          <a:prstGeom prst="rect">
            <a:avLst/>
          </a:prstGeom>
          <a:noFill/>
          <a:ln/>
        </p:spPr>
        <p:txBody>
          <a:bodyPr wrap="none" lIns="0" tIns="0" rIns="0" bIns="0" rtlCol="0" anchor="t"/>
          <a:lstStyle/>
          <a:p>
            <a:pPr marL="0" indent="0">
              <a:lnSpc>
                <a:spcPts val="4800"/>
              </a:lnSpc>
              <a:buNone/>
            </a:pPr>
            <a:r>
              <a:rPr lang="en-US" sz="3850" b="1" dirty="0">
                <a:solidFill>
                  <a:srgbClr val="000000"/>
                </a:solidFill>
                <a:latin typeface="Petrona Bold" pitchFamily="34" charset="0"/>
                <a:ea typeface="Petrona Bold" pitchFamily="34" charset="-122"/>
                <a:cs typeface="Petrona Bold" pitchFamily="34" charset="-120"/>
              </a:rPr>
              <a:t>Product Demand by Region (Question 4)</a:t>
            </a:r>
            <a:endParaRPr lang="en-US" sz="3850" dirty="0"/>
          </a:p>
        </p:txBody>
      </p:sp>
      <p:pic>
        <p:nvPicPr>
          <p:cNvPr id="3" name="Image 0" descr="preencoded.png"/>
          <p:cNvPicPr>
            <a:picLocks noChangeAspect="1"/>
          </p:cNvPicPr>
          <p:nvPr/>
        </p:nvPicPr>
        <p:blipFill>
          <a:blip r:embed="rId5"/>
          <a:stretch>
            <a:fillRect/>
          </a:stretch>
        </p:blipFill>
        <p:spPr>
          <a:xfrm>
            <a:off x="0" y="611148"/>
            <a:ext cx="14630399" cy="5648138"/>
          </a:xfrm>
          <a:prstGeom prst="rect">
            <a:avLst/>
          </a:prstGeom>
        </p:spPr>
      </p:pic>
      <p:sp>
        <p:nvSpPr>
          <p:cNvPr id="4" name="Shape 1"/>
          <p:cNvSpPr/>
          <p:nvPr/>
        </p:nvSpPr>
        <p:spPr>
          <a:xfrm>
            <a:off x="651986" y="6463427"/>
            <a:ext cx="325993" cy="325993"/>
          </a:xfrm>
          <a:prstGeom prst="roundRect">
            <a:avLst>
              <a:gd name="adj" fmla="val 24000"/>
            </a:avLst>
          </a:prstGeom>
          <a:solidFill>
            <a:srgbClr val="CCEEFF"/>
          </a:solidFill>
          <a:ln w="7620">
            <a:solidFill>
              <a:srgbClr val="B2D4E5"/>
            </a:solidFill>
            <a:prstDash val="solid"/>
          </a:ln>
        </p:spPr>
      </p:sp>
      <p:sp>
        <p:nvSpPr>
          <p:cNvPr id="5" name="Text 2"/>
          <p:cNvSpPr/>
          <p:nvPr/>
        </p:nvSpPr>
        <p:spPr>
          <a:xfrm>
            <a:off x="1164193" y="6463427"/>
            <a:ext cx="2444948" cy="305633"/>
          </a:xfrm>
          <a:prstGeom prst="rect">
            <a:avLst/>
          </a:prstGeom>
          <a:noFill/>
          <a:ln/>
        </p:spPr>
        <p:txBody>
          <a:bodyPr wrap="none" lIns="0" tIns="0" rIns="0" bIns="0" rtlCol="0" anchor="t"/>
          <a:lstStyle/>
          <a:p>
            <a:pPr marL="0" indent="0">
              <a:lnSpc>
                <a:spcPts val="2400"/>
              </a:lnSpc>
              <a:buNone/>
            </a:pPr>
            <a:r>
              <a:rPr lang="en-US" sz="1900" b="1" dirty="0">
                <a:solidFill>
                  <a:srgbClr val="272525"/>
                </a:solidFill>
                <a:latin typeface="Petrona Bold" pitchFamily="34" charset="0"/>
                <a:ea typeface="Petrona Bold" pitchFamily="34" charset="-122"/>
                <a:cs typeface="Petrona Bold" pitchFamily="34" charset="-120"/>
              </a:rPr>
              <a:t>Highest Demand:</a:t>
            </a:r>
            <a:endParaRPr lang="en-US" sz="1900" dirty="0"/>
          </a:p>
        </p:txBody>
      </p:sp>
      <p:sp>
        <p:nvSpPr>
          <p:cNvPr id="6" name="Text 3"/>
          <p:cNvSpPr/>
          <p:nvPr/>
        </p:nvSpPr>
        <p:spPr>
          <a:xfrm>
            <a:off x="1164193" y="6880741"/>
            <a:ext cx="3805833" cy="298133"/>
          </a:xfrm>
          <a:prstGeom prst="rect">
            <a:avLst/>
          </a:prstGeom>
          <a:noFill/>
          <a:ln/>
        </p:spPr>
        <p:txBody>
          <a:bodyPr wrap="none" lIns="0" tIns="0" rIns="0" bIns="0" rtlCol="0" anchor="t"/>
          <a:lstStyle/>
          <a:p>
            <a:pPr marL="0" indent="0">
              <a:lnSpc>
                <a:spcPts val="2300"/>
              </a:lnSpc>
              <a:buNone/>
            </a:pPr>
            <a:r>
              <a:rPr lang="en-US" sz="1450" dirty="0">
                <a:solidFill>
                  <a:srgbClr val="272525"/>
                </a:solidFill>
                <a:latin typeface="Inter" pitchFamily="34" charset="0"/>
                <a:ea typeface="Inter" pitchFamily="34" charset="-122"/>
                <a:cs typeface="Inter" pitchFamily="34" charset="-120"/>
              </a:rPr>
              <a:t>Netherlands leads with 200,128 units sold.</a:t>
            </a:r>
            <a:endParaRPr lang="en-US" sz="1450" dirty="0"/>
          </a:p>
        </p:txBody>
      </p:sp>
      <p:sp>
        <p:nvSpPr>
          <p:cNvPr id="7" name="Shape 4"/>
          <p:cNvSpPr/>
          <p:nvPr/>
        </p:nvSpPr>
        <p:spPr>
          <a:xfrm>
            <a:off x="5156240" y="6463427"/>
            <a:ext cx="325993" cy="325993"/>
          </a:xfrm>
          <a:prstGeom prst="roundRect">
            <a:avLst>
              <a:gd name="adj" fmla="val 24000"/>
            </a:avLst>
          </a:prstGeom>
          <a:solidFill>
            <a:srgbClr val="CCEEFF"/>
          </a:solidFill>
          <a:ln w="7620">
            <a:solidFill>
              <a:srgbClr val="B2D4E5"/>
            </a:solidFill>
            <a:prstDash val="solid"/>
          </a:ln>
        </p:spPr>
      </p:sp>
      <p:sp>
        <p:nvSpPr>
          <p:cNvPr id="8" name="Text 5"/>
          <p:cNvSpPr/>
          <p:nvPr/>
        </p:nvSpPr>
        <p:spPr>
          <a:xfrm>
            <a:off x="5668447" y="6463427"/>
            <a:ext cx="2444948" cy="305633"/>
          </a:xfrm>
          <a:prstGeom prst="rect">
            <a:avLst/>
          </a:prstGeom>
          <a:noFill/>
          <a:ln/>
        </p:spPr>
        <p:txBody>
          <a:bodyPr wrap="none" lIns="0" tIns="0" rIns="0" bIns="0" rtlCol="0" anchor="t"/>
          <a:lstStyle/>
          <a:p>
            <a:pPr marL="0" indent="0">
              <a:lnSpc>
                <a:spcPts val="2400"/>
              </a:lnSpc>
              <a:buNone/>
            </a:pPr>
            <a:r>
              <a:rPr lang="en-US" sz="1900" b="1" dirty="0">
                <a:solidFill>
                  <a:srgbClr val="272525"/>
                </a:solidFill>
                <a:latin typeface="Petrona Bold" pitchFamily="34" charset="0"/>
                <a:ea typeface="Petrona Bold" pitchFamily="34" charset="-122"/>
                <a:cs typeface="Petrona Bold" pitchFamily="34" charset="-120"/>
              </a:rPr>
              <a:t>Other Key Markets:</a:t>
            </a:r>
            <a:endParaRPr lang="en-US" sz="1900" dirty="0"/>
          </a:p>
        </p:txBody>
      </p:sp>
      <p:sp>
        <p:nvSpPr>
          <p:cNvPr id="9" name="Text 6"/>
          <p:cNvSpPr/>
          <p:nvPr/>
        </p:nvSpPr>
        <p:spPr>
          <a:xfrm>
            <a:off x="5668447" y="6880741"/>
            <a:ext cx="3805833" cy="596265"/>
          </a:xfrm>
          <a:prstGeom prst="rect">
            <a:avLst/>
          </a:prstGeom>
          <a:noFill/>
          <a:ln/>
        </p:spPr>
        <p:txBody>
          <a:bodyPr wrap="square" lIns="0" tIns="0" rIns="0" bIns="0" rtlCol="0" anchor="t"/>
          <a:lstStyle/>
          <a:p>
            <a:pPr marL="0" indent="0">
              <a:lnSpc>
                <a:spcPts val="2300"/>
              </a:lnSpc>
              <a:buNone/>
            </a:pPr>
            <a:r>
              <a:rPr lang="en-US" sz="1450" dirty="0">
                <a:solidFill>
                  <a:srgbClr val="272525"/>
                </a:solidFill>
                <a:latin typeface="Inter" pitchFamily="34" charset="0"/>
                <a:ea typeface="Inter" pitchFamily="34" charset="-122"/>
                <a:cs typeface="Inter" pitchFamily="34" charset="-120"/>
              </a:rPr>
              <a:t>EIRE (142,637), Germany (117,448), France (110,480), and Australia (83,653).</a:t>
            </a:r>
            <a:endParaRPr lang="en-US" sz="1450" dirty="0"/>
          </a:p>
        </p:txBody>
      </p:sp>
      <p:sp>
        <p:nvSpPr>
          <p:cNvPr id="10" name="Shape 7"/>
          <p:cNvSpPr/>
          <p:nvPr/>
        </p:nvSpPr>
        <p:spPr>
          <a:xfrm>
            <a:off x="9660493" y="6463427"/>
            <a:ext cx="325993" cy="325993"/>
          </a:xfrm>
          <a:prstGeom prst="roundRect">
            <a:avLst>
              <a:gd name="adj" fmla="val 24000"/>
            </a:avLst>
          </a:prstGeom>
          <a:solidFill>
            <a:srgbClr val="CCEEFF"/>
          </a:solidFill>
          <a:ln w="7620">
            <a:solidFill>
              <a:srgbClr val="B2D4E5"/>
            </a:solidFill>
            <a:prstDash val="solid"/>
          </a:ln>
        </p:spPr>
      </p:sp>
      <p:sp>
        <p:nvSpPr>
          <p:cNvPr id="11" name="Text 8"/>
          <p:cNvSpPr/>
          <p:nvPr/>
        </p:nvSpPr>
        <p:spPr>
          <a:xfrm>
            <a:off x="10172700" y="6463427"/>
            <a:ext cx="3805833" cy="1222534"/>
          </a:xfrm>
          <a:prstGeom prst="rect">
            <a:avLst/>
          </a:prstGeom>
          <a:noFill/>
          <a:ln/>
        </p:spPr>
        <p:txBody>
          <a:bodyPr wrap="square" lIns="0" tIns="0" rIns="0" bIns="0" rtlCol="0" anchor="t"/>
          <a:lstStyle/>
          <a:p>
            <a:pPr marL="0" indent="0">
              <a:lnSpc>
                <a:spcPts val="2400"/>
              </a:lnSpc>
              <a:buNone/>
            </a:pPr>
            <a:r>
              <a:rPr lang="en-US" sz="1900" b="1" dirty="0">
                <a:solidFill>
                  <a:srgbClr val="272525"/>
                </a:solidFill>
                <a:latin typeface="Petrona Bold" pitchFamily="34" charset="0"/>
                <a:ea typeface="Petrona Bold" pitchFamily="34" charset="-122"/>
                <a:cs typeface="Petrona Bold" pitchFamily="34" charset="-120"/>
              </a:rPr>
              <a:t>Indicates high demand for products in these regions, with the Netherlands being the strongest market.</a:t>
            </a:r>
            <a:endParaRPr lang="en-US" sz="1900" dirty="0"/>
          </a:p>
        </p:txBody>
      </p:sp>
      <p:pic>
        <p:nvPicPr>
          <p:cNvPr id="55" name="Audio 54">
            <a:hlinkClick r:id="" action="ppaction://media"/>
            <a:extLst>
              <a:ext uri="{FF2B5EF4-FFF2-40B4-BE49-F238E27FC236}">
                <a16:creationId xmlns:a16="http://schemas.microsoft.com/office/drawing/2014/main" id="{77A09984-58C0-0070-82A4-F3DE350A48F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52500" t="-152500" r="-152500" b="-152500"/>
          <a:stretch>
            <a:fillRect/>
          </a:stretch>
        </p:blipFill>
        <p:spPr>
          <a:xfrm>
            <a:off x="12062765" y="5661965"/>
            <a:ext cx="2468880" cy="246888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0886"/>
    </mc:Choice>
    <mc:Fallback>
      <p:transition spd="slow" advTm="20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432209"/>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Recommendations</a:t>
            </a:r>
            <a:endParaRPr lang="en-US" sz="4650" dirty="0"/>
          </a:p>
        </p:txBody>
      </p:sp>
      <p:sp>
        <p:nvSpPr>
          <p:cNvPr id="3" name="Shape 1"/>
          <p:cNvSpPr/>
          <p:nvPr/>
        </p:nvSpPr>
        <p:spPr>
          <a:xfrm>
            <a:off x="793790" y="3516630"/>
            <a:ext cx="4196358" cy="1213009"/>
          </a:xfrm>
          <a:prstGeom prst="roundRect">
            <a:avLst>
              <a:gd name="adj" fmla="val 7854"/>
            </a:avLst>
          </a:prstGeom>
          <a:solidFill>
            <a:srgbClr val="CCEEFF"/>
          </a:solidFill>
          <a:ln w="7620">
            <a:solidFill>
              <a:srgbClr val="B2D4E5"/>
            </a:solidFill>
            <a:prstDash val="solid"/>
          </a:ln>
        </p:spPr>
      </p:sp>
      <p:sp>
        <p:nvSpPr>
          <p:cNvPr id="4" name="Text 2"/>
          <p:cNvSpPr/>
          <p:nvPr/>
        </p:nvSpPr>
        <p:spPr>
          <a:xfrm>
            <a:off x="1028224" y="3751064"/>
            <a:ext cx="3727490" cy="744141"/>
          </a:xfrm>
          <a:prstGeom prst="rect">
            <a:avLst/>
          </a:prstGeom>
          <a:noFill/>
          <a:ln/>
        </p:spPr>
        <p:txBody>
          <a:bodyPr wrap="square" lIns="0" tIns="0" rIns="0" bIns="0" rtlCol="0" anchor="t"/>
          <a:lstStyle/>
          <a:p>
            <a:pPr marL="0" indent="0" algn="ctr">
              <a:lnSpc>
                <a:spcPts val="2900"/>
              </a:lnSpc>
              <a:buNone/>
            </a:pPr>
            <a:r>
              <a:rPr lang="en-US" sz="2300" b="1" dirty="0">
                <a:solidFill>
                  <a:srgbClr val="272525"/>
                </a:solidFill>
                <a:latin typeface="Petrona Bold" pitchFamily="34" charset="0"/>
                <a:ea typeface="Petrona Bold" pitchFamily="34" charset="-122"/>
                <a:cs typeface="Petrona Bold" pitchFamily="34" charset="-120"/>
              </a:rPr>
              <a:t>Seasonal trends for targeted promotions.</a:t>
            </a:r>
            <a:endParaRPr lang="en-US" sz="2300" dirty="0"/>
          </a:p>
        </p:txBody>
      </p:sp>
      <p:sp>
        <p:nvSpPr>
          <p:cNvPr id="5" name="Shape 3"/>
          <p:cNvSpPr/>
          <p:nvPr/>
        </p:nvSpPr>
        <p:spPr>
          <a:xfrm>
            <a:off x="5216962" y="3516630"/>
            <a:ext cx="4196358" cy="1213009"/>
          </a:xfrm>
          <a:prstGeom prst="roundRect">
            <a:avLst>
              <a:gd name="adj" fmla="val 7854"/>
            </a:avLst>
          </a:prstGeom>
          <a:solidFill>
            <a:srgbClr val="CCEEFF"/>
          </a:solidFill>
          <a:ln w="7620">
            <a:solidFill>
              <a:srgbClr val="B2D4E5"/>
            </a:solidFill>
            <a:prstDash val="solid"/>
          </a:ln>
        </p:spPr>
      </p:sp>
      <p:sp>
        <p:nvSpPr>
          <p:cNvPr id="6" name="Text 4"/>
          <p:cNvSpPr/>
          <p:nvPr/>
        </p:nvSpPr>
        <p:spPr>
          <a:xfrm>
            <a:off x="5451396" y="3751064"/>
            <a:ext cx="3727490" cy="744141"/>
          </a:xfrm>
          <a:prstGeom prst="rect">
            <a:avLst/>
          </a:prstGeom>
          <a:noFill/>
          <a:ln/>
        </p:spPr>
        <p:txBody>
          <a:bodyPr wrap="square" lIns="0" tIns="0" rIns="0" bIns="0" rtlCol="0" anchor="t"/>
          <a:lstStyle/>
          <a:p>
            <a:pPr marL="0" indent="0" algn="ctr">
              <a:lnSpc>
                <a:spcPts val="2900"/>
              </a:lnSpc>
              <a:buNone/>
            </a:pPr>
            <a:r>
              <a:rPr lang="en-US" sz="2300" b="1" dirty="0">
                <a:solidFill>
                  <a:srgbClr val="272525"/>
                </a:solidFill>
                <a:latin typeface="Petrona Bold" pitchFamily="34" charset="0"/>
                <a:ea typeface="Petrona Bold" pitchFamily="34" charset="-122"/>
                <a:cs typeface="Petrona Bold" pitchFamily="34" charset="-120"/>
              </a:rPr>
              <a:t>Top countries for international focus.</a:t>
            </a:r>
            <a:endParaRPr lang="en-US" sz="2300" dirty="0"/>
          </a:p>
        </p:txBody>
      </p:sp>
      <p:sp>
        <p:nvSpPr>
          <p:cNvPr id="7" name="Shape 5"/>
          <p:cNvSpPr/>
          <p:nvPr/>
        </p:nvSpPr>
        <p:spPr>
          <a:xfrm>
            <a:off x="9640133" y="3516630"/>
            <a:ext cx="4196358" cy="1213009"/>
          </a:xfrm>
          <a:prstGeom prst="roundRect">
            <a:avLst>
              <a:gd name="adj" fmla="val 7854"/>
            </a:avLst>
          </a:prstGeom>
          <a:solidFill>
            <a:srgbClr val="CCEEFF"/>
          </a:solidFill>
          <a:ln w="7620">
            <a:solidFill>
              <a:srgbClr val="B2D4E5"/>
            </a:solidFill>
            <a:prstDash val="solid"/>
          </a:ln>
        </p:spPr>
      </p:sp>
      <p:sp>
        <p:nvSpPr>
          <p:cNvPr id="8" name="Text 6"/>
          <p:cNvSpPr/>
          <p:nvPr/>
        </p:nvSpPr>
        <p:spPr>
          <a:xfrm>
            <a:off x="9874568" y="3751064"/>
            <a:ext cx="3727490" cy="744141"/>
          </a:xfrm>
          <a:prstGeom prst="rect">
            <a:avLst/>
          </a:prstGeom>
          <a:noFill/>
          <a:ln/>
        </p:spPr>
        <p:txBody>
          <a:bodyPr wrap="square" lIns="0" tIns="0" rIns="0" bIns="0" rtlCol="0" anchor="t"/>
          <a:lstStyle/>
          <a:p>
            <a:pPr marL="0" indent="0" algn="ctr">
              <a:lnSpc>
                <a:spcPts val="2900"/>
              </a:lnSpc>
              <a:buNone/>
            </a:pPr>
            <a:r>
              <a:rPr lang="en-US" sz="2300" b="1" dirty="0">
                <a:solidFill>
                  <a:srgbClr val="272525"/>
                </a:solidFill>
                <a:latin typeface="Petrona Bold" pitchFamily="34" charset="0"/>
                <a:ea typeface="Petrona Bold" pitchFamily="34" charset="-122"/>
                <a:cs typeface="Petrona Bold" pitchFamily="34" charset="-120"/>
              </a:rPr>
              <a:t>Retention strategies for high-value customers.</a:t>
            </a:r>
            <a:endParaRPr lang="en-US" sz="2300" dirty="0"/>
          </a:p>
        </p:txBody>
      </p:sp>
      <p:sp>
        <p:nvSpPr>
          <p:cNvPr id="9" name="Shape 7"/>
          <p:cNvSpPr/>
          <p:nvPr/>
        </p:nvSpPr>
        <p:spPr>
          <a:xfrm>
            <a:off x="3227555" y="4915070"/>
            <a:ext cx="8175172" cy="840938"/>
          </a:xfrm>
          <a:prstGeom prst="roundRect">
            <a:avLst>
              <a:gd name="adj" fmla="val 11329"/>
            </a:avLst>
          </a:prstGeom>
          <a:solidFill>
            <a:srgbClr val="CCEEFF"/>
          </a:solidFill>
          <a:ln w="7620">
            <a:solidFill>
              <a:srgbClr val="B2D4E5"/>
            </a:solidFill>
            <a:prstDash val="solid"/>
          </a:ln>
        </p:spPr>
      </p:sp>
      <p:sp>
        <p:nvSpPr>
          <p:cNvPr id="10" name="Text 8"/>
          <p:cNvSpPr/>
          <p:nvPr/>
        </p:nvSpPr>
        <p:spPr>
          <a:xfrm>
            <a:off x="3770888" y="5190887"/>
            <a:ext cx="6798469" cy="372070"/>
          </a:xfrm>
          <a:prstGeom prst="rect">
            <a:avLst/>
          </a:prstGeom>
          <a:noFill/>
          <a:ln/>
        </p:spPr>
        <p:txBody>
          <a:bodyPr wrap="none" lIns="0" tIns="0" rIns="0" bIns="0" rtlCol="0" anchor="t"/>
          <a:lstStyle/>
          <a:p>
            <a:pPr marL="0" indent="0" algn="ctr">
              <a:lnSpc>
                <a:spcPts val="2900"/>
              </a:lnSpc>
              <a:buNone/>
            </a:pPr>
            <a:r>
              <a:rPr lang="en-US" sz="2300" b="1" dirty="0">
                <a:solidFill>
                  <a:srgbClr val="272525"/>
                </a:solidFill>
                <a:latin typeface="Petrona Bold" pitchFamily="34" charset="0"/>
                <a:ea typeface="Petrona Bold" pitchFamily="34" charset="-122"/>
                <a:cs typeface="Petrona Bold" pitchFamily="34" charset="-120"/>
              </a:rPr>
              <a:t>Expansion opportunities in high-demand regions.</a:t>
            </a:r>
            <a:endParaRPr lang="en-US" sz="2300" dirty="0"/>
          </a:p>
        </p:txBody>
      </p:sp>
      <p:pic>
        <p:nvPicPr>
          <p:cNvPr id="45" name="Audio 44">
            <a:hlinkClick r:id="" action="ppaction://media"/>
            <a:extLst>
              <a:ext uri="{FF2B5EF4-FFF2-40B4-BE49-F238E27FC236}">
                <a16:creationId xmlns:a16="http://schemas.microsoft.com/office/drawing/2014/main" id="{BB92E952-091B-6952-BF75-0394357BDC4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52500" t="-152500" r="-152500" b="-152500"/>
          <a:stretch>
            <a:fillRect/>
          </a:stretch>
        </p:blipFill>
        <p:spPr>
          <a:xfrm>
            <a:off x="12062765" y="5661965"/>
            <a:ext cx="2468880" cy="246888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9354"/>
    </mc:Choice>
    <mc:Fallback>
      <p:transition spd="slow" advTm="19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338101" y="3742670"/>
            <a:ext cx="5954197" cy="744260"/>
          </a:xfrm>
          <a:prstGeom prst="rect">
            <a:avLst/>
          </a:prstGeom>
          <a:noFill/>
          <a:ln/>
        </p:spPr>
        <p:txBody>
          <a:bodyPr wrap="none" lIns="0" tIns="0" rIns="0" bIns="0" rtlCol="0" anchor="t"/>
          <a:lstStyle/>
          <a:p>
            <a:pPr marL="0" indent="0" algn="ctr">
              <a:lnSpc>
                <a:spcPts val="5850"/>
              </a:lnSpc>
              <a:buNone/>
            </a:pPr>
            <a:r>
              <a:rPr lang="en-US" sz="4650" b="1" dirty="0">
                <a:solidFill>
                  <a:srgbClr val="000000"/>
                </a:solidFill>
                <a:latin typeface="Petrona Bold" pitchFamily="34" charset="0"/>
                <a:ea typeface="Petrona Bold" pitchFamily="34" charset="-122"/>
                <a:cs typeface="Petrona Bold" pitchFamily="34" charset="-120"/>
              </a:rPr>
              <a:t>Thank You</a:t>
            </a:r>
            <a:endParaRPr lang="en-US" sz="4650" dirty="0"/>
          </a:p>
        </p:txBody>
      </p:sp>
      <p:pic>
        <p:nvPicPr>
          <p:cNvPr id="10" name="Audio 9">
            <a:hlinkClick r:id="" action="ppaction://media"/>
            <a:extLst>
              <a:ext uri="{FF2B5EF4-FFF2-40B4-BE49-F238E27FC236}">
                <a16:creationId xmlns:a16="http://schemas.microsoft.com/office/drawing/2014/main" id="{7DA6E78A-197E-300B-227D-4687787AC24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52500" t="-152500" r="-152500" b="-152500"/>
          <a:stretch>
            <a:fillRect/>
          </a:stretch>
        </p:blipFill>
        <p:spPr>
          <a:xfrm>
            <a:off x="12062765" y="5661965"/>
            <a:ext cx="2468880" cy="246888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9155"/>
    </mc:Choice>
    <mc:Fallback>
      <p:transition spd="slow" advTm="9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F044EA0-3503-4D6E-9449-A2102D8377F1}">
  <we:reference id="wa104381063" version="1.0.0.1" store="en-IN" storeType="OMEX"/>
  <we:alternateReferences>
    <we:reference id="WA104381063" version="1.0.0.1"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132</TotalTime>
  <Words>675</Words>
  <Application>Microsoft Office PowerPoint</Application>
  <PresentationFormat>Custom</PresentationFormat>
  <Paragraphs>57</Paragraphs>
  <Slides>8</Slides>
  <Notes>8</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Inter</vt:lpstr>
      <vt:lpstr>Petrona Bold</vt:lpstr>
      <vt:lpstr>Arial</vt:lpstr>
      <vt:lpstr>Calibri</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Sasi peluri</cp:lastModifiedBy>
  <cp:revision>7</cp:revision>
  <dcterms:created xsi:type="dcterms:W3CDTF">2025-01-25T17:19:20Z</dcterms:created>
  <dcterms:modified xsi:type="dcterms:W3CDTF">2025-01-27T14:11:36Z</dcterms:modified>
</cp:coreProperties>
</file>